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7" r:id="rId4"/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e089f2ca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9e089f2ca9_0_208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e08e2637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e08e2637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e08e2637f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e08e2637f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e089f2ca9_0_266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9e089f2ca9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Assume 32 bits, MS</a:t>
            </a:r>
            <a:endParaRPr/>
          </a:p>
        </p:txBody>
      </p:sp>
      <p:sp>
        <p:nvSpPr>
          <p:cNvPr id="160" name="Google Shape;160;g9e089f2ca9_0_266:notes"/>
          <p:cNvSpPr txBox="1"/>
          <p:nvPr>
            <p:ph idx="12" type="sldNum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e08e2637f_0_41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9e08e2637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Assume 32 bits, MS</a:t>
            </a:r>
            <a:endParaRPr/>
          </a:p>
        </p:txBody>
      </p:sp>
      <p:sp>
        <p:nvSpPr>
          <p:cNvPr id="168" name="Google Shape;168;g9e08e2637f_0_41:notes"/>
          <p:cNvSpPr txBox="1"/>
          <p:nvPr>
            <p:ph idx="12" type="sldNum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e08e2637f_0_49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9e08e2637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Assume 32 bits, MS</a:t>
            </a:r>
            <a:endParaRPr/>
          </a:p>
        </p:txBody>
      </p:sp>
      <p:sp>
        <p:nvSpPr>
          <p:cNvPr id="176" name="Google Shape;176;g9e08e2637f_0_49:notes"/>
          <p:cNvSpPr txBox="1"/>
          <p:nvPr>
            <p:ph idx="12" type="sldNum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e08e2637f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e08e2637f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e08e2637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e08e2637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e08e2637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e08e2637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e08e2637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e08e2637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e08e2637f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9e08e2637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e089f2ca9_0_213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9e089f2ca9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Scalability of the design improves since IP can be replaced easily</a:t>
            </a:r>
            <a:endParaRPr/>
          </a:p>
        </p:txBody>
      </p:sp>
      <p:sp>
        <p:nvSpPr>
          <p:cNvPr id="95" name="Google Shape;95;g9e089f2ca9_0_213:notes"/>
          <p:cNvSpPr txBox="1"/>
          <p:nvPr>
            <p:ph idx="12" type="sldNum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9e08e2637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9e08e2637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e089f2ca9_0_347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9e089f2ca9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9e089f2ca9_0_347:notes"/>
          <p:cNvSpPr txBox="1"/>
          <p:nvPr>
            <p:ph idx="12" type="sldNum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9e089f2ca9_0_353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9e089f2ca9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9e089f2ca9_0_353:notes"/>
          <p:cNvSpPr txBox="1"/>
          <p:nvPr>
            <p:ph idx="12" type="sldNum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9e089f2ca9_0_359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9e089f2ca9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9e089f2ca9_0_359:notes"/>
          <p:cNvSpPr txBox="1"/>
          <p:nvPr>
            <p:ph idx="12" type="sldNum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9e08e2637f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9e08e2637f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9e089f2ca9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9e089f2ca9_0_365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e08e2637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e08e2637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e089f2ca9_0_238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9e089f2ca9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Packets, frames, flits, etc</a:t>
            </a:r>
            <a:endParaRPr/>
          </a:p>
        </p:txBody>
      </p:sp>
      <p:sp>
        <p:nvSpPr>
          <p:cNvPr id="108" name="Google Shape;108;g9e089f2ca9_0_238:notes"/>
          <p:cNvSpPr txBox="1"/>
          <p:nvPr>
            <p:ph idx="12" type="sldNum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e089f2ca9_0_244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9e089f2ca9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Packets, frames, flits, etc</a:t>
            </a:r>
            <a:endParaRPr/>
          </a:p>
        </p:txBody>
      </p:sp>
      <p:sp>
        <p:nvSpPr>
          <p:cNvPr id="115" name="Google Shape;115;g9e089f2ca9_0_244:notes"/>
          <p:cNvSpPr txBox="1"/>
          <p:nvPr>
            <p:ph idx="12" type="sldNum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e08e2637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e08e2637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e089f2ca9_0_250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9e089f2ca9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Packets, frames, flits, etc</a:t>
            </a:r>
            <a:endParaRPr/>
          </a:p>
        </p:txBody>
      </p:sp>
      <p:sp>
        <p:nvSpPr>
          <p:cNvPr id="128" name="Google Shape;128;g9e089f2ca9_0_250:notes"/>
          <p:cNvSpPr txBox="1"/>
          <p:nvPr>
            <p:ph idx="12" type="sldNum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e08e2637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e08e2637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e08e2637f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e08e2637f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10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9" y="1524"/>
            <a:ext cx="9141288" cy="51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/>
          <p:nvPr>
            <p:ph type="title"/>
          </p:nvPr>
        </p:nvSpPr>
        <p:spPr>
          <a:xfrm>
            <a:off x="871298" y="1676188"/>
            <a:ext cx="8272800" cy="13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871299" y="3095756"/>
            <a:ext cx="86814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000"/>
              </a:spcBef>
              <a:spcAft>
                <a:spcPts val="0"/>
              </a:spcAft>
              <a:buSzPts val="18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289956" y="1722826"/>
            <a:ext cx="75564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rtl="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rtl="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rtl="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rtl="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4" name="Google Shape;6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762"/>
            <a:ext cx="9141288" cy="51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9" y="1524"/>
            <a:ext cx="9141288" cy="51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762"/>
            <a:ext cx="9141288" cy="51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7"/>
          <p:cNvSpPr txBox="1"/>
          <p:nvPr/>
        </p:nvSpPr>
        <p:spPr>
          <a:xfrm>
            <a:off x="786685" y="1136854"/>
            <a:ext cx="217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DEPARTMENT OR UNIT NAME.</a:t>
            </a:r>
            <a:r>
              <a:rPr b="0" i="0" lang="en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DELETE FROM MASTER SLIDE IF N/A</a:t>
            </a:r>
            <a:endParaRPr b="0" i="0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7"/>
          <p:cNvSpPr txBox="1"/>
          <p:nvPr>
            <p:ph type="title"/>
          </p:nvPr>
        </p:nvSpPr>
        <p:spPr>
          <a:xfrm>
            <a:off x="871298" y="2140561"/>
            <a:ext cx="8272800" cy="13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871299" y="3560129"/>
            <a:ext cx="86814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000"/>
              </a:spcBef>
              <a:spcAft>
                <a:spcPts val="0"/>
              </a:spcAft>
              <a:buSzPts val="18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idx="1" type="body"/>
          </p:nvPr>
        </p:nvSpPr>
        <p:spPr>
          <a:xfrm>
            <a:off x="293821" y="2142597"/>
            <a:ext cx="7763700" cy="26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rtl="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rtl="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rtl="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rtl="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77" name="Google Shape;77;p20"/>
          <p:cNvSpPr txBox="1"/>
          <p:nvPr>
            <p:ph idx="2" type="body"/>
          </p:nvPr>
        </p:nvSpPr>
        <p:spPr>
          <a:xfrm>
            <a:off x="293821" y="1500290"/>
            <a:ext cx="77637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000"/>
              </a:spcBef>
              <a:spcAft>
                <a:spcPts val="0"/>
              </a:spcAft>
              <a:buSzPts val="1800"/>
              <a:buNone/>
              <a:defRPr b="0" i="0" sz="2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78" name="Google Shape;78;p20"/>
          <p:cNvSpPr txBox="1"/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293821" y="2583842"/>
            <a:ext cx="3657600" cy="22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rtl="0" algn="l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rtl="0" algn="l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indent="-304800" lvl="7" marL="3657600" rtl="0" algn="l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indent="-304800" lvl="8" marL="4114800" rtl="0" algn="l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4196158" y="2583842"/>
            <a:ext cx="3657600" cy="22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rtl="0" algn="l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rtl="0" algn="l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indent="-304800" lvl="7" marL="3657600" rtl="0" algn="l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indent="-304800" lvl="8" marL="4114800" rtl="0" algn="l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82" name="Google Shape;82;p21"/>
          <p:cNvSpPr txBox="1"/>
          <p:nvPr>
            <p:ph idx="3" type="body"/>
          </p:nvPr>
        </p:nvSpPr>
        <p:spPr>
          <a:xfrm>
            <a:off x="293821" y="2301454"/>
            <a:ext cx="3657600" cy="24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  <p:sp>
        <p:nvSpPr>
          <p:cNvPr id="83" name="Google Shape;83;p21"/>
          <p:cNvSpPr txBox="1"/>
          <p:nvPr>
            <p:ph idx="4" type="body"/>
          </p:nvPr>
        </p:nvSpPr>
        <p:spPr>
          <a:xfrm>
            <a:off x="4196158" y="2301454"/>
            <a:ext cx="3657600" cy="24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  <p:sp>
        <p:nvSpPr>
          <p:cNvPr id="84" name="Google Shape;84;p21"/>
          <p:cNvSpPr txBox="1"/>
          <p:nvPr>
            <p:ph idx="5" type="body"/>
          </p:nvPr>
        </p:nvSpPr>
        <p:spPr>
          <a:xfrm>
            <a:off x="293821" y="1500290"/>
            <a:ext cx="77637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000"/>
              </a:spcBef>
              <a:spcAft>
                <a:spcPts val="0"/>
              </a:spcAft>
              <a:buSzPts val="1800"/>
              <a:buNone/>
              <a:defRPr b="0" i="0" sz="2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85" name="Google Shape;85;p21"/>
          <p:cNvSpPr txBox="1"/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">
            <a:alphaModFix/>
          </a:blip>
          <a:srcRect b="90036" l="0" r="0" t="0"/>
          <a:stretch/>
        </p:blipFill>
        <p:spPr>
          <a:xfrm>
            <a:off x="0" y="2205"/>
            <a:ext cx="9144000" cy="51240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289956" y="1722826"/>
            <a:ext cx="75564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EDB184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EDB184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EDB184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2A9AFE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2A9AFE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cseweb.ucsd.edu/~alotfi/" TargetMode="External"/><Relationship Id="rId4" Type="http://schemas.openxmlformats.org/officeDocument/2006/relationships/hyperlink" Target="http://cseweb.ucsd.edu/~alotfi/" TargetMode="External"/><Relationship Id="rId11" Type="http://schemas.openxmlformats.org/officeDocument/2006/relationships/hyperlink" Target="https://scholar.google.com/citations?user=I1w51gUAAAAJ&amp;hl=en" TargetMode="External"/><Relationship Id="rId10" Type="http://schemas.openxmlformats.org/officeDocument/2006/relationships/hyperlink" Target="https://www.cc.gatech.edu/~Hadi.Esmaeilzadeh/" TargetMode="External"/><Relationship Id="rId12" Type="http://schemas.openxmlformats.org/officeDocument/2006/relationships/hyperlink" Target="https://scholar.google.com/citations?user=I1w51gUAAAAJ&amp;hl=en" TargetMode="External"/><Relationship Id="rId9" Type="http://schemas.openxmlformats.org/officeDocument/2006/relationships/hyperlink" Target="https://www.cc.gatech.edu/~Hadi.Esmaeilzadeh/" TargetMode="External"/><Relationship Id="rId5" Type="http://schemas.openxmlformats.org/officeDocument/2006/relationships/hyperlink" Target="https://scholar.google.com/citations?user=yx0pEmYAAAAJ&amp;hl=en" TargetMode="External"/><Relationship Id="rId6" Type="http://schemas.openxmlformats.org/officeDocument/2006/relationships/hyperlink" Target="https://scholar.google.com/citations?user=yx0pEmYAAAAJ&amp;hl=en" TargetMode="External"/><Relationship Id="rId7" Type="http://schemas.openxmlformats.org/officeDocument/2006/relationships/hyperlink" Target="https://scholar.google.com/citations?user=Vdu_sqwAAAAJ&amp;hl=en" TargetMode="External"/><Relationship Id="rId8" Type="http://schemas.openxmlformats.org/officeDocument/2006/relationships/hyperlink" Target="https://scholar.google.com/citations?user=Vdu_sqwAAAAJ&amp;hl=e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geneticprogramming.com/tutorial/" TargetMode="External"/><Relationship Id="rId4" Type="http://schemas.openxmlformats.org/officeDocument/2006/relationships/hyperlink" Target="https://en.wikipedia.org/wiki/OpenC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type="title"/>
          </p:nvPr>
        </p:nvSpPr>
        <p:spPr>
          <a:xfrm>
            <a:off x="871298" y="1087838"/>
            <a:ext cx="8211600" cy="1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GRATER: An Approximation Workflow for Exploiting Data-Level Parallelism in FPGA Acceleration</a:t>
            </a:r>
            <a:endParaRPr sz="4000"/>
          </a:p>
        </p:txBody>
      </p:sp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871299" y="2805243"/>
            <a:ext cx="86814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By: </a:t>
            </a:r>
            <a:r>
              <a:rPr lang="en"/>
              <a:t>Atieh Lotfi, Abbas Rahimi, Amir Yazdanbakhsh, Hadi Esmaeilzadeh, Rajesh K. Gupta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lang="en"/>
              <a:t>Presented By: Williams Paek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>
            <p:ph idx="1" type="body"/>
          </p:nvPr>
        </p:nvSpPr>
        <p:spPr>
          <a:xfrm>
            <a:off x="289956" y="1722826"/>
            <a:ext cx="7556400" cy="310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4325" lvl="0" marL="4572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Can use source to source compilers to transform OpenCL kernels</a:t>
            </a:r>
            <a:endParaRPr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These kernels are then altered to utilize less space and resources on the FPGA</a:t>
            </a:r>
            <a:endParaRPr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FPGA’s can then implement multiple copies of kernel pipelines which can linearly improve performance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1"/>
          <p:cNvSpPr txBox="1"/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Translation to FPGA’s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Translation to FPGA’s </a:t>
            </a:r>
            <a:endParaRPr/>
          </a:p>
        </p:txBody>
      </p:sp>
      <p:pic>
        <p:nvPicPr>
          <p:cNvPr id="156" name="Google Shape;1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238" y="1730850"/>
            <a:ext cx="5049825" cy="328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/>
          <p:nvPr>
            <p:ph idx="1" type="body"/>
          </p:nvPr>
        </p:nvSpPr>
        <p:spPr>
          <a:xfrm>
            <a:off x="458485" y="1532812"/>
            <a:ext cx="4113600" cy="3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Transformation algorithm detects kernel code that can be simplified while maintaining the desired quality of data</a:t>
            </a:r>
            <a:endParaRPr/>
          </a:p>
          <a:p>
            <a:pPr indent="-228600" lvl="0" marL="228600" rtl="0" algn="l">
              <a:spcBef>
                <a:spcPts val="60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Uses three parameters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an exact OpenCL kernel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a set of input test cases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a metric for measuring the quality-of-result target</a:t>
            </a:r>
            <a:endParaRPr/>
          </a:p>
          <a:p>
            <a:pPr indent="0" lvl="0" marL="228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3"/>
          <p:cNvSpPr txBox="1"/>
          <p:nvPr>
            <p:ph type="title"/>
          </p:nvPr>
        </p:nvSpPr>
        <p:spPr>
          <a:xfrm>
            <a:off x="289956" y="580344"/>
            <a:ext cx="76347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GRATER: APPROXIMATION DESIGN WORKFLOW</a:t>
            </a:r>
            <a:endParaRPr sz="2600"/>
          </a:p>
        </p:txBody>
      </p:sp>
      <p:pic>
        <p:nvPicPr>
          <p:cNvPr id="164" name="Google Shape;16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85" y="1569744"/>
            <a:ext cx="4267115" cy="3070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/>
          <p:nvPr>
            <p:ph idx="1" type="body"/>
          </p:nvPr>
        </p:nvSpPr>
        <p:spPr>
          <a:xfrm>
            <a:off x="458485" y="1532812"/>
            <a:ext cx="4113600" cy="3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Precision of functions and data used to decide approximations</a:t>
            </a:r>
            <a:endParaRPr/>
          </a:p>
          <a:p>
            <a:pPr indent="-238125" lvl="1" marL="4572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Four levels of complexity</a:t>
            </a:r>
            <a:endParaRPr/>
          </a:p>
          <a:p>
            <a:pPr indent="-228600" lvl="2" marL="6858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Float, int, short, char</a:t>
            </a:r>
            <a:endParaRPr/>
          </a:p>
          <a:p>
            <a:pPr indent="-228600" lvl="2" marL="6858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Higher the complexity, the more resources and space are used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Pruning </a:t>
            </a:r>
            <a:endParaRPr/>
          </a:p>
          <a:p>
            <a:pPr indent="-228600" lvl="1" marL="4572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Simply put, each variable in a function is set to the lowest it can possibly be while maintaining quality</a:t>
            </a:r>
            <a:endParaRPr/>
          </a:p>
          <a:p>
            <a:pPr indent="0" lvl="0" marL="228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4"/>
          <p:cNvSpPr txBox="1"/>
          <p:nvPr>
            <p:ph type="title"/>
          </p:nvPr>
        </p:nvSpPr>
        <p:spPr>
          <a:xfrm>
            <a:off x="289956" y="580344"/>
            <a:ext cx="76347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GRATER: APPROXIMATION DESIGN WORKFLOW</a:t>
            </a:r>
            <a:endParaRPr sz="2600"/>
          </a:p>
        </p:txBody>
      </p:sp>
      <p:pic>
        <p:nvPicPr>
          <p:cNvPr id="172" name="Google Shape;1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75" y="1303900"/>
            <a:ext cx="3518301" cy="39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/>
          <p:nvPr>
            <p:ph idx="1" type="body"/>
          </p:nvPr>
        </p:nvSpPr>
        <p:spPr>
          <a:xfrm>
            <a:off x="458485" y="1532812"/>
            <a:ext cx="4113600" cy="3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After pruning, sample space of possible choices is extremely large</a:t>
            </a:r>
            <a:endParaRPr/>
          </a:p>
          <a:p>
            <a:pPr indent="-219075" lvl="0" marL="228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Genetic Algorithm used to create appropriate solution</a:t>
            </a:r>
            <a:endParaRPr/>
          </a:p>
          <a:p>
            <a:pPr indent="0" lvl="0" marL="228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5"/>
          <p:cNvSpPr txBox="1"/>
          <p:nvPr>
            <p:ph type="title"/>
          </p:nvPr>
        </p:nvSpPr>
        <p:spPr>
          <a:xfrm>
            <a:off x="289956" y="580344"/>
            <a:ext cx="76347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GRATER: APPROXIMATION DESIGN WORKFLOW - Part 2: Genetic Algorithm</a:t>
            </a:r>
            <a:endParaRPr sz="2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 txBox="1"/>
          <p:nvPr>
            <p:ph idx="1" type="body"/>
          </p:nvPr>
        </p:nvSpPr>
        <p:spPr>
          <a:xfrm>
            <a:off x="289956" y="1722826"/>
            <a:ext cx="7556400" cy="310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4325" lvl="0" marL="457200" rtl="0" algn="l">
              <a:spcBef>
                <a:spcPts val="2000"/>
              </a:spcBef>
              <a:spcAft>
                <a:spcPts val="0"/>
              </a:spcAft>
              <a:buSzPts val="1350"/>
              <a:buAutoNum type="arabicPeriod"/>
            </a:pPr>
            <a:r>
              <a:rPr lang="en"/>
              <a:t>Randomly create an initial population</a:t>
            </a:r>
            <a:endParaRPr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AutoNum type="arabicPeriod"/>
            </a:pPr>
            <a:r>
              <a:rPr lang="en"/>
              <a:t>Iteratively perform the following sub-steps (called a generation) on the population until the termination criterion is satisfied</a:t>
            </a:r>
            <a:endParaRPr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AutoNum type="arabicPeriod"/>
            </a:pPr>
            <a:r>
              <a:rPr lang="en"/>
              <a:t>Final solution is chosen after criteria is met</a:t>
            </a:r>
            <a:endParaRPr/>
          </a:p>
        </p:txBody>
      </p:sp>
      <p:sp>
        <p:nvSpPr>
          <p:cNvPr id="185" name="Google Shape;185;p36"/>
          <p:cNvSpPr txBox="1"/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Genetic Programming/Algorithms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7"/>
          <p:cNvSpPr txBox="1"/>
          <p:nvPr>
            <p:ph idx="1" type="body"/>
          </p:nvPr>
        </p:nvSpPr>
        <p:spPr>
          <a:xfrm>
            <a:off x="289956" y="1722826"/>
            <a:ext cx="7556400" cy="310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4325" lvl="0" marL="4572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3 application tests</a:t>
            </a:r>
            <a:endParaRPr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I</a:t>
            </a:r>
            <a:r>
              <a:rPr lang="en"/>
              <a:t>mage processing (recursive gaussian, sobel)</a:t>
            </a:r>
            <a:endParaRPr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Signal processing (convolution, dct) </a:t>
            </a:r>
            <a:endParaRPr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Physical simulation (n-body)</a:t>
            </a:r>
            <a:endParaRPr/>
          </a:p>
        </p:txBody>
      </p:sp>
      <p:sp>
        <p:nvSpPr>
          <p:cNvPr id="191" name="Google Shape;191;p37"/>
          <p:cNvSpPr txBox="1"/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8"/>
          <p:cNvSpPr txBox="1"/>
          <p:nvPr>
            <p:ph idx="1" type="body"/>
          </p:nvPr>
        </p:nvSpPr>
        <p:spPr>
          <a:xfrm>
            <a:off x="289956" y="1722826"/>
            <a:ext cx="7556400" cy="310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4325" lvl="0" marL="4572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A</a:t>
            </a:r>
            <a:r>
              <a:rPr lang="en"/>
              <a:t>verage of 14%–25% for different FPGA resources using the transformed approximate kernel instead of the exact one</a:t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8"/>
          <p:cNvSpPr txBox="1"/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</a:t>
            </a:r>
            <a:endParaRPr/>
          </a:p>
        </p:txBody>
      </p:sp>
      <p:pic>
        <p:nvPicPr>
          <p:cNvPr id="198" name="Google Shape;19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175" y="2704847"/>
            <a:ext cx="5076825" cy="204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9"/>
          <p:cNvSpPr txBox="1"/>
          <p:nvPr>
            <p:ph idx="1" type="body"/>
          </p:nvPr>
        </p:nvSpPr>
        <p:spPr>
          <a:xfrm>
            <a:off x="289949" y="1722825"/>
            <a:ext cx="3880500" cy="310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4325" lvl="0" marL="4572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Clock frequency changed from </a:t>
            </a:r>
            <a:r>
              <a:rPr lang="en"/>
              <a:t>209 MHz for the exact kernel to 187 MHz for the approximate kernel (n-body test)</a:t>
            </a:r>
            <a:endParaRPr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Approximate nbody kernel reaches to 2.98× higher throughput compared to the exact kernel</a:t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9"/>
          <p:cNvSpPr txBox="1"/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</a:t>
            </a:r>
            <a:endParaRPr/>
          </a:p>
        </p:txBody>
      </p:sp>
      <p:pic>
        <p:nvPicPr>
          <p:cNvPr id="205" name="Google Shape;20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30850"/>
            <a:ext cx="4214425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/>
          <p:nvPr>
            <p:ph idx="1" type="body"/>
          </p:nvPr>
        </p:nvSpPr>
        <p:spPr>
          <a:xfrm>
            <a:off x="289949" y="1722825"/>
            <a:ext cx="3880500" cy="310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4325" lvl="0" marL="4572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t/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40"/>
          <p:cNvSpPr txBox="1"/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 Results</a:t>
            </a:r>
            <a:endParaRPr/>
          </a:p>
        </p:txBody>
      </p:sp>
      <p:pic>
        <p:nvPicPr>
          <p:cNvPr id="212" name="Google Shape;21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525" y="1431050"/>
            <a:ext cx="8394675" cy="31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type="title"/>
          </p:nvPr>
        </p:nvSpPr>
        <p:spPr>
          <a:xfrm>
            <a:off x="289956" y="580344"/>
            <a:ext cx="75564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Author</a:t>
            </a:r>
            <a:r>
              <a:rPr lang="en"/>
              <a:t> Information</a:t>
            </a:r>
            <a:endParaRPr/>
          </a:p>
        </p:txBody>
      </p:sp>
      <p:sp>
        <p:nvSpPr>
          <p:cNvPr id="98" name="Google Shape;98;p23"/>
          <p:cNvSpPr txBox="1"/>
          <p:nvPr/>
        </p:nvSpPr>
        <p:spPr>
          <a:xfrm>
            <a:off x="369400" y="1412525"/>
            <a:ext cx="74769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Atieh Lotfi : Received PHD in computer science from University of California. Additional papers are linked here:</a:t>
            </a:r>
            <a:r>
              <a:rPr lang="en" sz="1200">
                <a:uFill>
                  <a:noFill/>
                </a:uFill>
                <a:hlinkClick r:id="rId3"/>
              </a:rPr>
              <a:t> </a:t>
            </a:r>
            <a:r>
              <a:rPr lang="en" sz="1200" u="sng">
                <a:hlinkClick r:id="rId4"/>
              </a:rPr>
              <a:t>http://cseweb.ucsd.edu/~alotfi/</a:t>
            </a:r>
            <a:endParaRPr sz="1200" u="sng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Abbas Rahimi: Research Staff Member, IBM Research-Zurich, Additional Papers can be found at</a:t>
            </a:r>
            <a:r>
              <a:rPr lang="en" sz="1200">
                <a:uFill>
                  <a:noFill/>
                </a:uFill>
                <a:hlinkClick r:id="rId5"/>
              </a:rPr>
              <a:t> </a:t>
            </a:r>
            <a:r>
              <a:rPr lang="en" sz="1200" u="sng">
                <a:hlinkClick r:id="rId6"/>
              </a:rPr>
              <a:t>https://scholar.google.com/citations?user=yx0pEmYAAAAJ&amp;hl=en</a:t>
            </a:r>
            <a:endParaRPr sz="1200" u="sng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Amir Yazdanbakhsh: Research Scientist at Google Brain / Georgia Institute of Technology. Additional papers can be found at:</a:t>
            </a:r>
            <a:r>
              <a:rPr lang="en" sz="1200">
                <a:uFill>
                  <a:noFill/>
                </a:uFill>
                <a:hlinkClick r:id="rId7"/>
              </a:rPr>
              <a:t> </a:t>
            </a:r>
            <a:r>
              <a:rPr lang="en" sz="1200" u="sng">
                <a:hlinkClick r:id="rId8"/>
              </a:rPr>
              <a:t>https://scholar.google.com/citations?user=Vdu_sqwAAAAJ&amp;hl=en</a:t>
            </a:r>
            <a:endParaRPr sz="1200" u="sng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Hadi Esmaeilzadeh: Assistant professor at GIT and is part of ACT laboratory. Papers and research can be found at:</a:t>
            </a:r>
            <a:r>
              <a:rPr lang="en" sz="1200">
                <a:uFill>
                  <a:noFill/>
                </a:uFill>
                <a:hlinkClick r:id="rId9"/>
              </a:rPr>
              <a:t> </a:t>
            </a:r>
            <a:r>
              <a:rPr lang="en" sz="1200" u="sng">
                <a:hlinkClick r:id="rId10"/>
              </a:rPr>
              <a:t>https://www.cc.gatech.edu/~Hadi.Esmaeilzadeh/</a:t>
            </a:r>
            <a:endParaRPr sz="1200" u="sng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/>
              <a:t>Rajesh K. Gupta</a:t>
            </a:r>
            <a:r>
              <a:rPr lang="en" sz="1200"/>
              <a:t>: Professor and holder of QUALCOMM endowed chair in embedded Microsystems at UCSD. Additional papers can be found here:</a:t>
            </a:r>
            <a:r>
              <a:rPr lang="en" sz="1200">
                <a:uFill>
                  <a:noFill/>
                </a:uFill>
                <a:hlinkClick r:id="rId11"/>
              </a:rPr>
              <a:t> </a:t>
            </a:r>
            <a:r>
              <a:rPr lang="en" sz="1200" u="sng">
                <a:hlinkClick r:id="rId12"/>
              </a:rPr>
              <a:t>https://scholar.google.com/citations?user=I1w51gUAAAAJ&amp;hl=en</a:t>
            </a:r>
            <a:endParaRPr sz="1200" u="sng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/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 Results</a:t>
            </a:r>
            <a:endParaRPr/>
          </a:p>
        </p:txBody>
      </p:sp>
      <p:pic>
        <p:nvPicPr>
          <p:cNvPr id="218" name="Google Shape;21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1300" y="1730850"/>
            <a:ext cx="6961175" cy="290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/>
          <p:nvPr>
            <p:ph type="title"/>
          </p:nvPr>
        </p:nvSpPr>
        <p:spPr>
          <a:xfrm>
            <a:off x="289956" y="580344"/>
            <a:ext cx="76347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Questions</a:t>
            </a:r>
            <a:endParaRPr/>
          </a:p>
        </p:txBody>
      </p:sp>
      <p:sp>
        <p:nvSpPr>
          <p:cNvPr id="225" name="Google Shape;225;p42"/>
          <p:cNvSpPr txBox="1"/>
          <p:nvPr>
            <p:ph idx="1" type="body"/>
          </p:nvPr>
        </p:nvSpPr>
        <p:spPr>
          <a:xfrm>
            <a:off x="458484" y="1400039"/>
            <a:ext cx="7287600" cy="3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Question 1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What is an OpenCL kernel?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A) </a:t>
            </a:r>
            <a:r>
              <a:rPr lang="en"/>
              <a:t>Functions executed on an OpenCL device</a:t>
            </a:r>
            <a:endParaRPr sz="1600">
              <a:solidFill>
                <a:srgbClr val="FF0000"/>
              </a:solidFill>
            </a:endParaRPr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B) The main processing unit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C) A source to source compiler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D) A FPGA implementation of an operating system</a:t>
            </a:r>
            <a:endParaRPr/>
          </a:p>
          <a:p>
            <a:pPr indent="-142875" lvl="2" marL="685800" rtl="0" algn="l">
              <a:spcBef>
                <a:spcPts val="6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Answer: A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3"/>
          <p:cNvSpPr txBox="1"/>
          <p:nvPr>
            <p:ph type="title"/>
          </p:nvPr>
        </p:nvSpPr>
        <p:spPr>
          <a:xfrm>
            <a:off x="289956" y="580344"/>
            <a:ext cx="76347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Questions</a:t>
            </a:r>
            <a:endParaRPr/>
          </a:p>
        </p:txBody>
      </p:sp>
      <p:sp>
        <p:nvSpPr>
          <p:cNvPr id="232" name="Google Shape;232;p43"/>
          <p:cNvSpPr txBox="1"/>
          <p:nvPr>
            <p:ph idx="1" type="body"/>
          </p:nvPr>
        </p:nvSpPr>
        <p:spPr>
          <a:xfrm>
            <a:off x="458484" y="1400039"/>
            <a:ext cx="7786800" cy="3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Question 2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What are the three parameters for the GRATER transformation algorithm?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A) A</a:t>
            </a:r>
            <a:r>
              <a:rPr lang="en"/>
              <a:t>n exact OpenCL kernel,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B) A</a:t>
            </a:r>
            <a:r>
              <a:rPr lang="en"/>
              <a:t> set of input test cases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C) A</a:t>
            </a:r>
            <a:r>
              <a:rPr lang="en"/>
              <a:t> metric for measuring the quality-of-result target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D) Machine code source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E) A FPGA device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Answer: A, B, C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/>
          <p:nvPr>
            <p:ph type="title"/>
          </p:nvPr>
        </p:nvSpPr>
        <p:spPr>
          <a:xfrm>
            <a:off x="289956" y="580344"/>
            <a:ext cx="76347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Questions</a:t>
            </a:r>
            <a:endParaRPr/>
          </a:p>
        </p:txBody>
      </p:sp>
      <p:sp>
        <p:nvSpPr>
          <p:cNvPr id="239" name="Google Shape;239;p44"/>
          <p:cNvSpPr txBox="1"/>
          <p:nvPr>
            <p:ph idx="1" type="body"/>
          </p:nvPr>
        </p:nvSpPr>
        <p:spPr>
          <a:xfrm>
            <a:off x="458485" y="1400039"/>
            <a:ext cx="8018100" cy="3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Question 3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What are the two operators used to produce new chromosomes in the genetic algorithm?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A) Crossover 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B) Mutation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C) Punnett Square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D) Inbreeding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Answer: A and B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 txBox="1"/>
          <p:nvPr>
            <p:ph idx="1" type="body"/>
          </p:nvPr>
        </p:nvSpPr>
        <p:spPr>
          <a:xfrm>
            <a:off x="289956" y="1722826"/>
            <a:ext cx="7556400" cy="310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4325" lvl="0" marL="4572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Possible cascading of this design due to genetic algorithm being very resource and time cost heavy</a:t>
            </a:r>
            <a:endParaRPr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Other ways to improve a genetic algorithm </a:t>
            </a:r>
            <a:endParaRPr/>
          </a:p>
        </p:txBody>
      </p:sp>
      <p:sp>
        <p:nvSpPr>
          <p:cNvPr id="245" name="Google Shape;245;p45"/>
          <p:cNvSpPr txBox="1"/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Discussion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idx="1" type="body"/>
          </p:nvPr>
        </p:nvSpPr>
        <p:spPr>
          <a:xfrm>
            <a:off x="289956" y="1722826"/>
            <a:ext cx="7556400" cy="310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"/>
              <a:t>Genetic Programming: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http://geneticprogramming.com/tutorial/#:~:text=Genetic%20programming%20is%20a%20domain,of%20naturally%20occurring%20genetic%20operations</a:t>
            </a:r>
            <a:r>
              <a:rPr lang="en">
                <a:solidFill>
                  <a:srgbClr val="FFFFFF"/>
                </a:solidFill>
              </a:rPr>
              <a:t>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"/>
              <a:t>OpenCL Kernels: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https://en.wikipedia.org/wiki/OpenCL#Open_Source_implementations</a:t>
            </a:r>
            <a:endParaRPr/>
          </a:p>
        </p:txBody>
      </p:sp>
      <p:sp>
        <p:nvSpPr>
          <p:cNvPr id="104" name="Google Shape;104;p24"/>
          <p:cNvSpPr txBox="1"/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Background Readings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idx="1" type="body"/>
          </p:nvPr>
        </p:nvSpPr>
        <p:spPr>
          <a:xfrm>
            <a:off x="289956" y="1454434"/>
            <a:ext cx="65811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6375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■"/>
            </a:pPr>
            <a:r>
              <a:rPr lang="en" sz="1500" u="sng">
                <a:solidFill>
                  <a:schemeClr val="dk1"/>
                </a:solidFill>
              </a:rPr>
              <a:t>Type of approximation?</a:t>
            </a:r>
            <a:r>
              <a:rPr lang="en" sz="1500">
                <a:solidFill>
                  <a:schemeClr val="dk1"/>
                </a:solidFill>
              </a:rPr>
              <a:t> Data bit manipulation, specifically reducing the size</a:t>
            </a:r>
            <a:endParaRPr sz="1500">
              <a:solidFill>
                <a:schemeClr val="dk1"/>
              </a:solidFill>
            </a:endParaRPr>
          </a:p>
          <a:p>
            <a:pPr indent="-206375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500" u="sng">
                <a:solidFill>
                  <a:schemeClr val="dk1"/>
                </a:solidFill>
              </a:rPr>
              <a:t>Approximation strategy?</a:t>
            </a:r>
            <a:r>
              <a:rPr lang="en" sz="1500">
                <a:solidFill>
                  <a:schemeClr val="dk1"/>
                </a:solidFill>
              </a:rPr>
              <a:t> Smaller kernels =&gt; more kernels in an area</a:t>
            </a:r>
            <a:endParaRPr sz="1500">
              <a:solidFill>
                <a:schemeClr val="dk1"/>
              </a:solidFill>
            </a:endParaRPr>
          </a:p>
          <a:p>
            <a:pPr indent="-206375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500" u="sng">
                <a:solidFill>
                  <a:schemeClr val="dk1"/>
                </a:solidFill>
              </a:rPr>
              <a:t>Method? </a:t>
            </a:r>
            <a:r>
              <a:rPr lang="en" sz="1500">
                <a:solidFill>
                  <a:schemeClr val="dk1"/>
                </a:solidFill>
              </a:rPr>
              <a:t>Genetic programming</a:t>
            </a:r>
            <a:endParaRPr sz="1500">
              <a:solidFill>
                <a:schemeClr val="dk1"/>
              </a:solidFill>
            </a:endParaRPr>
          </a:p>
          <a:p>
            <a:pPr indent="-206375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500" u="sng">
                <a:solidFill>
                  <a:schemeClr val="dk1"/>
                </a:solidFill>
              </a:rPr>
              <a:t>What is being approximated?</a:t>
            </a:r>
            <a:r>
              <a:rPr lang="en" sz="1500">
                <a:solidFill>
                  <a:schemeClr val="dk1"/>
                </a:solidFill>
              </a:rPr>
              <a:t> Data and operation precision in order to decrease kernel size</a:t>
            </a:r>
            <a:endParaRPr sz="1500">
              <a:solidFill>
                <a:schemeClr val="dk1"/>
              </a:solidFill>
            </a:endParaRPr>
          </a:p>
          <a:p>
            <a:pPr indent="-206375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500" u="sng">
                <a:solidFill>
                  <a:schemeClr val="dk1"/>
                </a:solidFill>
              </a:rPr>
              <a:t>Determination of what to approximate</a:t>
            </a:r>
            <a:r>
              <a:rPr lang="en" sz="1500">
                <a:solidFill>
                  <a:schemeClr val="dk1"/>
                </a:solidFill>
              </a:rPr>
              <a:t>? Genetic algorithm to find a subset of safe-to-approximate</a:t>
            </a:r>
            <a:endParaRPr sz="1500">
              <a:solidFill>
                <a:schemeClr val="dk1"/>
              </a:solidFill>
            </a:endParaRPr>
          </a:p>
          <a:p>
            <a:pPr indent="-206375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500" u="sng">
                <a:solidFill>
                  <a:schemeClr val="dk1"/>
                </a:solidFill>
              </a:rPr>
              <a:t>Acceptable Approximation</a:t>
            </a:r>
            <a:r>
              <a:rPr lang="en" sz="1500">
                <a:solidFill>
                  <a:schemeClr val="dk1"/>
                </a:solidFill>
              </a:rPr>
              <a:t>? Application specific/ User Set</a:t>
            </a:r>
            <a:endParaRPr sz="1500">
              <a:solidFill>
                <a:schemeClr val="dk1"/>
              </a:solidFill>
            </a:endParaRPr>
          </a:p>
          <a:p>
            <a:pPr indent="-206375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500" u="sng">
                <a:solidFill>
                  <a:schemeClr val="dk1"/>
                </a:solidFill>
              </a:rPr>
              <a:t>Application uses?</a:t>
            </a:r>
            <a:r>
              <a:rPr lang="en" sz="1500">
                <a:solidFill>
                  <a:schemeClr val="dk1"/>
                </a:solidFill>
              </a:rPr>
              <a:t> Graphics, Multimedia, Web Search, and Data Analytics</a:t>
            </a:r>
            <a:endParaRPr sz="1500"/>
          </a:p>
        </p:txBody>
      </p:sp>
      <p:sp>
        <p:nvSpPr>
          <p:cNvPr id="111" name="Google Shape;111;p25"/>
          <p:cNvSpPr txBox="1"/>
          <p:nvPr>
            <p:ph type="title"/>
          </p:nvPr>
        </p:nvSpPr>
        <p:spPr>
          <a:xfrm>
            <a:off x="289956" y="580344"/>
            <a:ext cx="76347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Answers To What We Are Looking For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idx="1" type="body"/>
          </p:nvPr>
        </p:nvSpPr>
        <p:spPr>
          <a:xfrm>
            <a:off x="289956" y="1454434"/>
            <a:ext cx="65811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60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Improving Parallelism and Computational Throughput utilizing the inherent pipelining properties of FPGAs</a:t>
            </a:r>
            <a:endParaRPr/>
          </a:p>
        </p:txBody>
      </p:sp>
      <p:sp>
        <p:nvSpPr>
          <p:cNvPr id="118" name="Google Shape;118;p26"/>
          <p:cNvSpPr txBox="1"/>
          <p:nvPr>
            <p:ph type="title"/>
          </p:nvPr>
        </p:nvSpPr>
        <p:spPr>
          <a:xfrm>
            <a:off x="289956" y="580344"/>
            <a:ext cx="76347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>
            <p:ph idx="1" type="body"/>
          </p:nvPr>
        </p:nvSpPr>
        <p:spPr>
          <a:xfrm>
            <a:off x="289956" y="1722826"/>
            <a:ext cx="7556400" cy="310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4325" lvl="0" marL="4572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SNNAP</a:t>
            </a:r>
            <a:endParaRPr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ASIC specific</a:t>
            </a:r>
            <a:endParaRPr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Custom data types</a:t>
            </a:r>
            <a:endParaRPr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Not very reconfigurable</a:t>
            </a:r>
            <a:endParaRPr/>
          </a:p>
        </p:txBody>
      </p:sp>
      <p:sp>
        <p:nvSpPr>
          <p:cNvPr id="124" name="Google Shape;124;p27"/>
          <p:cNvSpPr txBox="1"/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Similar Solutions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idx="1" type="body"/>
          </p:nvPr>
        </p:nvSpPr>
        <p:spPr>
          <a:xfrm>
            <a:off x="289956" y="1454434"/>
            <a:ext cx="65811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Grater</a:t>
            </a:r>
            <a:r>
              <a:rPr lang="en"/>
              <a:t> Framework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Software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Two part solution</a:t>
            </a:r>
            <a:endParaRPr/>
          </a:p>
          <a:p>
            <a:pPr indent="-228600" lvl="3" marL="9144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OpenCL kernels</a:t>
            </a:r>
            <a:endParaRPr/>
          </a:p>
          <a:p>
            <a:pPr indent="-228600" lvl="3" marL="9144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Genetic optimization programming</a:t>
            </a:r>
            <a:endParaRPr/>
          </a:p>
        </p:txBody>
      </p:sp>
      <p:sp>
        <p:nvSpPr>
          <p:cNvPr id="131" name="Google Shape;131;p28"/>
          <p:cNvSpPr txBox="1"/>
          <p:nvPr>
            <p:ph type="title"/>
          </p:nvPr>
        </p:nvSpPr>
        <p:spPr>
          <a:xfrm>
            <a:off x="289956" y="580344"/>
            <a:ext cx="76347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Solution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" type="body"/>
          </p:nvPr>
        </p:nvSpPr>
        <p:spPr>
          <a:xfrm>
            <a:off x="289956" y="1722826"/>
            <a:ext cx="7556400" cy="310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4325" lvl="0" marL="4572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OpenCL is a framework intended to run programs that use CPUs, GPUs, DPSs, FPGAs, and other processors/hardware accelerators.</a:t>
            </a:r>
            <a:endParaRPr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"/>
              <a:t>Mainly used to implement a standard interface for parallel computing and data/task based parallelism. </a:t>
            </a:r>
            <a:endParaRPr/>
          </a:p>
        </p:txBody>
      </p:sp>
      <p:sp>
        <p:nvSpPr>
          <p:cNvPr id="137" name="Google Shape;137;p29"/>
          <p:cNvSpPr txBox="1"/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OpenCL Kernels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>
            <p:ph idx="1" type="body"/>
          </p:nvPr>
        </p:nvSpPr>
        <p:spPr>
          <a:xfrm>
            <a:off x="289956" y="1722826"/>
            <a:ext cx="7556400" cy="310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43" name="Google Shape;143;p30"/>
          <p:cNvSpPr txBox="1"/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OpenCL</a:t>
            </a:r>
            <a:endParaRPr/>
          </a:p>
        </p:txBody>
      </p:sp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813" y="1919225"/>
            <a:ext cx="3552825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NE Theme Slide Deck">
  <a:themeElements>
    <a:clrScheme name="Custom 7">
      <a:dk1>
        <a:srgbClr val="000000"/>
      </a:dk1>
      <a:lt1>
        <a:srgbClr val="FFFFFF"/>
      </a:lt1>
      <a:dk2>
        <a:srgbClr val="000C3E"/>
      </a:dk2>
      <a:lt2>
        <a:srgbClr val="6C9AC3"/>
      </a:lt2>
      <a:accent1>
        <a:srgbClr val="00529B"/>
      </a:accent1>
      <a:accent2>
        <a:srgbClr val="00529B"/>
      </a:accent2>
      <a:accent3>
        <a:srgbClr val="E17F35"/>
      </a:accent3>
      <a:accent4>
        <a:srgbClr val="FF462C"/>
      </a:accent4>
      <a:accent5>
        <a:srgbClr val="FF462C"/>
      </a:accent5>
      <a:accent6>
        <a:srgbClr val="6C9AC3"/>
      </a:accent6>
      <a:hlink>
        <a:srgbClr val="FF462C"/>
      </a:hlink>
      <a:folHlink>
        <a:srgbClr val="FF7F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